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7" r:id="rId3"/>
    <p:sldId id="284" r:id="rId4"/>
    <p:sldId id="274" r:id="rId5"/>
    <p:sldId id="281" r:id="rId6"/>
    <p:sldId id="259" r:id="rId7"/>
    <p:sldId id="280" r:id="rId8"/>
    <p:sldId id="261" r:id="rId9"/>
    <p:sldId id="273" r:id="rId10"/>
    <p:sldId id="271" r:id="rId11"/>
    <p:sldId id="285" r:id="rId12"/>
    <p:sldId id="278" r:id="rId13"/>
    <p:sldId id="282" r:id="rId14"/>
    <p:sldId id="279" r:id="rId15"/>
    <p:sldId id="269" r:id="rId16"/>
    <p:sldId id="267" r:id="rId17"/>
    <p:sldId id="270" r:id="rId18"/>
    <p:sldId id="275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2"/>
    <p:restoredTop sz="94705"/>
  </p:normalViewPr>
  <p:slideViewPr>
    <p:cSldViewPr snapToGrid="0">
      <p:cViewPr>
        <p:scale>
          <a:sx n="88" d="100"/>
          <a:sy n="88" d="100"/>
        </p:scale>
        <p:origin x="134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FY 26-28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Network Architecture, Hardware Modernization, New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IP addressing, WAN architecture, New virtualized environments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Mature monitoring and management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Mature Cybersecurity hardening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Management, Zero Trust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Automation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Maintain and grow key integrations and new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 and improve lab conformance as Fleet representative engineering and test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new approaches to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more system of systems lab integrations to enable more complete E2E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6132-AA61-3E45-AFA0-B1EE2FC4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0F189-94C6-FE9F-E2E0-F080A4A1822E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39F5-AC26-4632-8AC6-A135D56BBF8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719C7-B95C-7EC6-98EF-2CF101553BD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7BE7E-8E1F-37FD-589A-C8CD819E648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ECF989-A21C-1621-7E85-B66EFB99C57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E422A-EF84-ADC9-5987-8C77755CE610}"/>
              </a:ext>
            </a:extLst>
          </p:cNvPr>
          <p:cNvSpPr txBox="1"/>
          <p:nvPr/>
        </p:nvSpPr>
        <p:spPr>
          <a:xfrm>
            <a:off x="918449" y="1128777"/>
            <a:ext cx="103542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2-3 Years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as technical contributor on project during key modernizations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and promote openness to working as technical contributor on other high profile network heavy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 to develop Team leadership experience and training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to Initial roles as Technical team lead (IPT)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 Years out and beyond from present: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experience as Technical team lead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Further 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as Technical Lead to Junior Technical leads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B65D6-96AE-C0C3-B651-16D3D18CF02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Father’s side: Italian (Naples), Immigrated to US via Ellis Island in 1880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1800s, Settled in Somerset, Wisconsin (small farm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visiting his sister, a Navy Nurse, then decided to move here (‘65)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(‘66)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My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Home in 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Married to Army Sergeant - Returning to Fort Irwin, CA next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Senior Airman, Airforce as GIS, at Beal AFB, CA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3C91-820A-D839-D3C1-8C23C637EB7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9B4AB-0306-044A-5435-B8C28AC38753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C4BA7-654C-9BAF-B9DF-08E0722BE60C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F8E96-47E7-32A7-912D-6C574341EBFB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Father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Alaska Cruise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Family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Denali,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00E2-BE3F-DD31-BF1A-911F86891D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 / 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Technology - 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Gardening, including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Camping, Hiking, Bodysurfing,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Born the same day (within the hour) as the successful Apollo 11 Moon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Drunk from the Nile in Egypt (means I’ll go back someday)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Been inside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Summited San Jacinto (10,834 ft near Palm Springs)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Working towards Mt. Whitney (next year or two)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computer was an IBM PC with two floppy drives, ascii graphics, and BASIC (still have)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Programmed Basic, Fortran, Pascal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Caravanned (with Dad) and Family (2008) down Baja California to Cabo San Lucas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0BAB-8F3F-E02F-D218-6770523C9C18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Father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C6C0-342B-D62D-D8CD-1CC68263A5A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Value from Differences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 that is of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 and Mission criticality of the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Grateful to be able to contribute to a Mission as an inherent motivation,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Arc, hope and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Continuity provides value, in maintaining state and supporting informed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 – Especially Network Centric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working on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8BEC-DAE9-E14D-4689-DA4AF2E9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230C3D-E5C4-D92B-25CC-C4F8972035EB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1E45C-F1D8-E030-0F86-AA35C0A2DC1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531C4-8607-51B2-3C28-F9BBB7C5011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Focaccio, Future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A86107-0CFE-1A10-3DCB-9B2AE13B3E2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27A436-4986-F55F-6369-8A72943714E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D2A28C-7BCF-94E0-769B-AA7DE341FEA9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A14BCBC3-961F-C576-0128-9C4B4B51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8" y="2446115"/>
            <a:ext cx="2060828" cy="3091243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A318128-F018-D3AF-B838-7FE46488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3" y="1502205"/>
            <a:ext cx="4480108" cy="3360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CD4A2-8774-5AA8-2B74-C306D0D7C3C0}"/>
              </a:ext>
            </a:extLst>
          </p:cNvPr>
          <p:cNvSpPr txBox="1"/>
          <p:nvPr/>
        </p:nvSpPr>
        <p:spPr>
          <a:xfrm>
            <a:off x="6406558" y="1577585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8559D-7039-2728-6D65-CD0257765923}"/>
              </a:ext>
            </a:extLst>
          </p:cNvPr>
          <p:cNvSpPr txBox="1"/>
          <p:nvPr/>
        </p:nvSpPr>
        <p:spPr>
          <a:xfrm>
            <a:off x="1398947" y="1055262"/>
            <a:ext cx="448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11AB0-8387-6038-2683-62238426276C}"/>
              </a:ext>
            </a:extLst>
          </p:cNvPr>
          <p:cNvSpPr txBox="1"/>
          <p:nvPr/>
        </p:nvSpPr>
        <p:spPr>
          <a:xfrm>
            <a:off x="8839621" y="1599020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Future…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8C5A0-36F5-8BB2-A7D1-9BF00F24148D}"/>
              </a:ext>
            </a:extLst>
          </p:cNvPr>
          <p:cNvSpPr txBox="1"/>
          <p:nvPr/>
        </p:nvSpPr>
        <p:spPr>
          <a:xfrm>
            <a:off x="8839621" y="2713338"/>
            <a:ext cx="206082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New ways to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contribute to 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NIWC PAC </a:t>
            </a:r>
          </a:p>
        </p:txBody>
      </p:sp>
    </p:spTree>
    <p:extLst>
      <p:ext uri="{BB962C8B-B14F-4D97-AF65-F5344CB8AC3E}">
        <p14:creationId xmlns:p14="http://schemas.microsoft.com/office/powerpoint/2010/main" val="274902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BLUF 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697D5C52-ED94-4702-12D3-B57603BE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378" y="1609538"/>
            <a:ext cx="2734819" cy="4102230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2" y="1502205"/>
            <a:ext cx="5943659" cy="4457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B6FCB-CE5C-1F87-75B7-B5A5BA139FED}"/>
              </a:ext>
            </a:extLst>
          </p:cNvPr>
          <p:cNvSpPr txBox="1"/>
          <p:nvPr/>
        </p:nvSpPr>
        <p:spPr>
          <a:xfrm>
            <a:off x="1399806" y="5967110"/>
            <a:ext cx="594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Vacation in Alaska 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C666B-650F-E9A7-3084-0FA3C2817864}"/>
              </a:ext>
            </a:extLst>
          </p:cNvPr>
          <p:cNvSpPr txBox="1"/>
          <p:nvPr/>
        </p:nvSpPr>
        <p:spPr>
          <a:xfrm>
            <a:off x="8055979" y="1161945"/>
            <a:ext cx="282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1398947" y="1055262"/>
            <a:ext cx="594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38B33-A7A8-E7CB-2F3F-B48CFA641B88}"/>
              </a:ext>
            </a:extLst>
          </p:cNvPr>
          <p:cNvSpPr txBox="1"/>
          <p:nvPr/>
        </p:nvSpPr>
        <p:spPr>
          <a:xfrm>
            <a:off x="8055972" y="5699605"/>
            <a:ext cx="28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Granting Network Wishes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NIWC PAC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E60F9-27AA-6CD1-2E46-5FCC87DDDB4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BLUF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D05F97-3CE6-0375-8D42-484B9FE0A7E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7C771A-21A4-5C6B-B2AE-278595383FB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918449" y="1128777"/>
            <a:ext cx="103542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Native San Diegan, Married for 16 years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Three children (12, 9, 4) at home, three grown step-children with 4 grandkids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learning about and experimenting with new network technologies (garage lab)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camping with family, hiking in the local desert and mountains, bodysurfing, and tennis</a:t>
            </a:r>
          </a:p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 years of hands-on Network Engineering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Worked as Lead Engineer at multiple Internet Service Providers and network consulting companies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Joined 4 years ago (2021), working on X Project in Code X as contractor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Became Civilian Navy 2 years ago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Hope to remain here for the duration of my career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key technical contributions to the X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 to continue work as technical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for opportunities to begin managing technical teams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55359" y="4795903"/>
            <a:ext cx="2310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Military</a:t>
            </a:r>
          </a:p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527222" y="3198165"/>
            <a:ext cx="2315507" cy="523220"/>
          </a:xfrm>
          <a:prstGeom prst="rect">
            <a:avLst/>
          </a:prstGeom>
          <a:solidFill>
            <a:srgbClr val="FFFF00"/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Where I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CD2B0-4B2D-E4AF-DD75-D968F2833DB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77FD40-C690-029F-5DCB-0F5CD9B770A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5134590" y="2760223"/>
            <a:ext cx="3633241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 Growth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779" y="5419409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238605" y="5219330"/>
            <a:ext cx="270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Proliferating Systems </a:t>
            </a:r>
          </a:p>
          <a:p>
            <a:pPr algn="ctr"/>
            <a:r>
              <a:rPr lang="en-US" dirty="0"/>
              <a:t>or Strategic and Tactical</a:t>
            </a:r>
          </a:p>
          <a:p>
            <a:pPr algn="ctr"/>
            <a:r>
              <a:rPr lang="en-US" dirty="0"/>
              <a:t>Military 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792598" y="3098294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662683" y="5244432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i="1" dirty="0"/>
              <a:t>Requires </a:t>
            </a:r>
            <a:r>
              <a:rPr lang="en-US" sz="2400" b="1" i="1" u="sng" dirty="0"/>
              <a:t>even more</a:t>
            </a:r>
            <a:r>
              <a:rPr lang="en-US" sz="2400" b="1" dirty="0"/>
              <a:t> </a:t>
            </a:r>
            <a:r>
              <a:rPr lang="en-US" sz="2400" i="1" dirty="0"/>
              <a:t>Networked Information 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9261F-B0CD-74AF-460B-B960362B5C2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gular Pentagon 16">
            <a:extLst>
              <a:ext uri="{FF2B5EF4-FFF2-40B4-BE49-F238E27FC236}">
                <a16:creationId xmlns:a16="http://schemas.microsoft.com/office/drawing/2014/main" id="{19531427-221D-5969-BB05-2374D53135B9}"/>
              </a:ext>
            </a:extLst>
          </p:cNvPr>
          <p:cNvSpPr/>
          <p:nvPr/>
        </p:nvSpPr>
        <p:spPr>
          <a:xfrm>
            <a:off x="8463031" y="2338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gular Pentagon 34">
            <a:extLst>
              <a:ext uri="{FF2B5EF4-FFF2-40B4-BE49-F238E27FC236}">
                <a16:creationId xmlns:a16="http://schemas.microsoft.com/office/drawing/2014/main" id="{82D02734-02E5-B763-8382-5EB661131778}"/>
              </a:ext>
            </a:extLst>
          </p:cNvPr>
          <p:cNvSpPr/>
          <p:nvPr/>
        </p:nvSpPr>
        <p:spPr>
          <a:xfrm>
            <a:off x="8463031" y="2894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gular Pentagon 35">
            <a:extLst>
              <a:ext uri="{FF2B5EF4-FFF2-40B4-BE49-F238E27FC236}">
                <a16:creationId xmlns:a16="http://schemas.microsoft.com/office/drawing/2014/main" id="{930C09CB-A954-7E4A-F252-367D9BB73F59}"/>
              </a:ext>
            </a:extLst>
          </p:cNvPr>
          <p:cNvSpPr/>
          <p:nvPr/>
        </p:nvSpPr>
        <p:spPr>
          <a:xfrm>
            <a:off x="8463031" y="34111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>
            <a:extLst>
              <a:ext uri="{FF2B5EF4-FFF2-40B4-BE49-F238E27FC236}">
                <a16:creationId xmlns:a16="http://schemas.microsoft.com/office/drawing/2014/main" id="{54F334C0-D003-A9BB-99CB-DBFB7E5CEDDD}"/>
              </a:ext>
            </a:extLst>
          </p:cNvPr>
          <p:cNvSpPr/>
          <p:nvPr/>
        </p:nvSpPr>
        <p:spPr>
          <a:xfrm>
            <a:off x="8615431" y="35635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gular Pentagon 37">
            <a:extLst>
              <a:ext uri="{FF2B5EF4-FFF2-40B4-BE49-F238E27FC236}">
                <a16:creationId xmlns:a16="http://schemas.microsoft.com/office/drawing/2014/main" id="{22027D22-AE75-8E00-242A-CDABE02F9276}"/>
              </a:ext>
            </a:extLst>
          </p:cNvPr>
          <p:cNvSpPr/>
          <p:nvPr/>
        </p:nvSpPr>
        <p:spPr>
          <a:xfrm>
            <a:off x="8767831" y="37159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gular Pentagon 38">
            <a:extLst>
              <a:ext uri="{FF2B5EF4-FFF2-40B4-BE49-F238E27FC236}">
                <a16:creationId xmlns:a16="http://schemas.microsoft.com/office/drawing/2014/main" id="{574B0139-0040-E916-21A9-2DD43582AD01}"/>
              </a:ext>
            </a:extLst>
          </p:cNvPr>
          <p:cNvSpPr/>
          <p:nvPr/>
        </p:nvSpPr>
        <p:spPr>
          <a:xfrm>
            <a:off x="8920231" y="38683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403537AF-1508-99FB-E09E-07ECE7678C6B}"/>
              </a:ext>
            </a:extLst>
          </p:cNvPr>
          <p:cNvSpPr/>
          <p:nvPr/>
        </p:nvSpPr>
        <p:spPr>
          <a:xfrm>
            <a:off x="9072631" y="40207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gular Pentagon 40">
            <a:extLst>
              <a:ext uri="{FF2B5EF4-FFF2-40B4-BE49-F238E27FC236}">
                <a16:creationId xmlns:a16="http://schemas.microsoft.com/office/drawing/2014/main" id="{0834CF5D-B117-B665-E63A-FC515695D2BF}"/>
              </a:ext>
            </a:extLst>
          </p:cNvPr>
          <p:cNvSpPr/>
          <p:nvPr/>
        </p:nvSpPr>
        <p:spPr>
          <a:xfrm>
            <a:off x="8615431" y="3046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FAEA2928-5DDE-52A9-F5B8-39FF0883A661}"/>
              </a:ext>
            </a:extLst>
          </p:cNvPr>
          <p:cNvSpPr/>
          <p:nvPr/>
        </p:nvSpPr>
        <p:spPr>
          <a:xfrm>
            <a:off x="8767831" y="31989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>
            <a:extLst>
              <a:ext uri="{FF2B5EF4-FFF2-40B4-BE49-F238E27FC236}">
                <a16:creationId xmlns:a16="http://schemas.microsoft.com/office/drawing/2014/main" id="{7BB81A60-22A3-290A-3762-BB2CE57A9B48}"/>
              </a:ext>
            </a:extLst>
          </p:cNvPr>
          <p:cNvSpPr/>
          <p:nvPr/>
        </p:nvSpPr>
        <p:spPr>
          <a:xfrm>
            <a:off x="8920231" y="33513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F84C4231-7064-3E54-DD10-DF36B0DF5E9A}"/>
              </a:ext>
            </a:extLst>
          </p:cNvPr>
          <p:cNvSpPr/>
          <p:nvPr/>
        </p:nvSpPr>
        <p:spPr>
          <a:xfrm>
            <a:off x="9072631" y="35037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gular Pentagon 44">
            <a:extLst>
              <a:ext uri="{FF2B5EF4-FFF2-40B4-BE49-F238E27FC236}">
                <a16:creationId xmlns:a16="http://schemas.microsoft.com/office/drawing/2014/main" id="{5104ABE6-94B8-1CC8-A73B-2BA54CDF29F6}"/>
              </a:ext>
            </a:extLst>
          </p:cNvPr>
          <p:cNvSpPr/>
          <p:nvPr/>
        </p:nvSpPr>
        <p:spPr>
          <a:xfrm>
            <a:off x="9225031" y="3656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gular Pentagon 45">
            <a:extLst>
              <a:ext uri="{FF2B5EF4-FFF2-40B4-BE49-F238E27FC236}">
                <a16:creationId xmlns:a16="http://schemas.microsoft.com/office/drawing/2014/main" id="{7995CB8B-77AC-2339-0490-380FAA231355}"/>
              </a:ext>
            </a:extLst>
          </p:cNvPr>
          <p:cNvSpPr/>
          <p:nvPr/>
        </p:nvSpPr>
        <p:spPr>
          <a:xfrm>
            <a:off x="9377431" y="3808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>
            <a:extLst>
              <a:ext uri="{FF2B5EF4-FFF2-40B4-BE49-F238E27FC236}">
                <a16:creationId xmlns:a16="http://schemas.microsoft.com/office/drawing/2014/main" id="{8E781480-E7A1-6B82-91D6-969EE1DF032A}"/>
              </a:ext>
            </a:extLst>
          </p:cNvPr>
          <p:cNvSpPr/>
          <p:nvPr/>
        </p:nvSpPr>
        <p:spPr>
          <a:xfrm>
            <a:off x="8615431" y="2490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>
            <a:extLst>
              <a:ext uri="{FF2B5EF4-FFF2-40B4-BE49-F238E27FC236}">
                <a16:creationId xmlns:a16="http://schemas.microsoft.com/office/drawing/2014/main" id="{74A2C6E1-E21A-6483-6708-AF9A6A2A05C5}"/>
              </a:ext>
            </a:extLst>
          </p:cNvPr>
          <p:cNvSpPr/>
          <p:nvPr/>
        </p:nvSpPr>
        <p:spPr>
          <a:xfrm>
            <a:off x="8767831" y="2643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>
            <a:extLst>
              <a:ext uri="{FF2B5EF4-FFF2-40B4-BE49-F238E27FC236}">
                <a16:creationId xmlns:a16="http://schemas.microsoft.com/office/drawing/2014/main" id="{29C11C77-C447-2142-E660-439D17935F3A}"/>
              </a:ext>
            </a:extLst>
          </p:cNvPr>
          <p:cNvSpPr/>
          <p:nvPr/>
        </p:nvSpPr>
        <p:spPr>
          <a:xfrm>
            <a:off x="8920231" y="2795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>
            <a:extLst>
              <a:ext uri="{FF2B5EF4-FFF2-40B4-BE49-F238E27FC236}">
                <a16:creationId xmlns:a16="http://schemas.microsoft.com/office/drawing/2014/main" id="{6D0976AB-A741-AFF9-7CA3-E86DB5A12157}"/>
              </a:ext>
            </a:extLst>
          </p:cNvPr>
          <p:cNvSpPr/>
          <p:nvPr/>
        </p:nvSpPr>
        <p:spPr>
          <a:xfrm>
            <a:off x="9072631" y="29478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>
            <a:extLst>
              <a:ext uri="{FF2B5EF4-FFF2-40B4-BE49-F238E27FC236}">
                <a16:creationId xmlns:a16="http://schemas.microsoft.com/office/drawing/2014/main" id="{1CB13973-9CB9-6359-2EE4-9C1E5BDEAF9F}"/>
              </a:ext>
            </a:extLst>
          </p:cNvPr>
          <p:cNvSpPr/>
          <p:nvPr/>
        </p:nvSpPr>
        <p:spPr>
          <a:xfrm>
            <a:off x="9225031" y="3100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gular Pentagon 51">
            <a:extLst>
              <a:ext uri="{FF2B5EF4-FFF2-40B4-BE49-F238E27FC236}">
                <a16:creationId xmlns:a16="http://schemas.microsoft.com/office/drawing/2014/main" id="{8EACE4F2-7C9A-5D74-E990-FD5EF1ED0062}"/>
              </a:ext>
            </a:extLst>
          </p:cNvPr>
          <p:cNvSpPr/>
          <p:nvPr/>
        </p:nvSpPr>
        <p:spPr>
          <a:xfrm>
            <a:off x="9377431" y="3252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>
            <a:extLst>
              <a:ext uri="{FF2B5EF4-FFF2-40B4-BE49-F238E27FC236}">
                <a16:creationId xmlns:a16="http://schemas.microsoft.com/office/drawing/2014/main" id="{45F5F819-4BEA-8BAB-CB16-A3E977BC2E59}"/>
              </a:ext>
            </a:extLst>
          </p:cNvPr>
          <p:cNvSpPr/>
          <p:nvPr/>
        </p:nvSpPr>
        <p:spPr>
          <a:xfrm>
            <a:off x="9529831" y="3405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gular Pentagon 53">
            <a:extLst>
              <a:ext uri="{FF2B5EF4-FFF2-40B4-BE49-F238E27FC236}">
                <a16:creationId xmlns:a16="http://schemas.microsoft.com/office/drawing/2014/main" id="{013CBEBA-CB46-808D-AAF7-BD7F276B997D}"/>
              </a:ext>
            </a:extLst>
          </p:cNvPr>
          <p:cNvSpPr/>
          <p:nvPr/>
        </p:nvSpPr>
        <p:spPr>
          <a:xfrm>
            <a:off x="9682231" y="3557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FC37C1E-F0E7-024D-BF70-339BDBEB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2597" y="3189520"/>
            <a:ext cx="2659187" cy="1495793"/>
          </a:xfrm>
          <a:prstGeom prst="rect">
            <a:avLst/>
          </a:prstGeom>
        </p:spPr>
      </p:pic>
      <p:pic>
        <p:nvPicPr>
          <p:cNvPr id="56" name="Picture 55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16064D9-89CF-9C94-6794-9598D475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04997" y="3341920"/>
            <a:ext cx="2659187" cy="1495793"/>
          </a:xfrm>
          <a:prstGeom prst="rect">
            <a:avLst/>
          </a:prstGeom>
        </p:spPr>
      </p:pic>
      <p:pic>
        <p:nvPicPr>
          <p:cNvPr id="57" name="Picture 56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3B27EC36-A78D-A8C0-5937-D7CF43AAE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57397" y="3494320"/>
            <a:ext cx="2659187" cy="1495793"/>
          </a:xfrm>
          <a:prstGeom prst="rect">
            <a:avLst/>
          </a:prstGeom>
        </p:spPr>
      </p:pic>
      <p:pic>
        <p:nvPicPr>
          <p:cNvPr id="58" name="Picture 57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7AAC979E-9E57-6B5B-37AC-E027C271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09797" y="3646720"/>
            <a:ext cx="2659187" cy="1495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826796" y="5419410"/>
            <a:ext cx="261558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Background,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190722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Pomona College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15+ Years across the full spectrum of types of Network Work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Design and Engineering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Implementation and Infrastructure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Operations and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Prior to NIWC PAC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 2021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2018-2020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Principal Network Engineer – SD Datacenter ISP (CARI.net)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(Past)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Security+ (Current)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Work,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2020,  Sorrento Valley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Current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4th Year at NIWC PAC – Since Summer 2021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2nd Year as Navy Civilian – Since Spring 2023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IT Specialist (Network Lead)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and Refine Network Roadmap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wider view and longer-term objectives coming from NAVWAR and Program Office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novel capabilities and ideas to NAVWAR and PO via Team IPT and 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RDTE - Create Engineered and Tested Solutions, Capabilities,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Implementations - Support Fleet and Lab Build-Outs, Modernizations,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Operations– Back-stop for Fleet Operations, Incident Management (CASREPs), and Troubleshooting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improvement, satisfying major FCC Program requirement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to Fleet enabling Major Milestone (cutover) for Project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accepted on DATE as modernized replacement for past system within X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implementation of Cybersecurity improvements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Provided key network engineering required to enable high profile international cooperative functional demonstration of new undersea communication modality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SCITF (Pac X Lab)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functional demonstration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22806</TotalTime>
  <Words>1399</Words>
  <Application>Microsoft Macintosh PowerPoint</Application>
  <PresentationFormat>Widescreen</PresentationFormat>
  <Paragraphs>229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49</cp:revision>
  <dcterms:created xsi:type="dcterms:W3CDTF">2025-07-26T14:53:33Z</dcterms:created>
  <dcterms:modified xsi:type="dcterms:W3CDTF">2025-08-14T12:22:24Z</dcterms:modified>
</cp:coreProperties>
</file>